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7" r:id="rId4"/>
    <p:sldId id="257" r:id="rId5"/>
    <p:sldId id="260" r:id="rId6"/>
    <p:sldId id="258" r:id="rId7"/>
    <p:sldId id="264" r:id="rId8"/>
    <p:sldId id="265" r:id="rId9"/>
    <p:sldId id="262" r:id="rId10"/>
    <p:sldId id="261" r:id="rId11"/>
    <p:sldId id="25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C88D5-D62D-4F78-A0DE-7091C93EF773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765BE-C7FA-4930-BD23-09E00C5EEB7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19049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 110 minuten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 D een bed is ongeveer 2 meter lang dus 1 vakje</a:t>
            </a:r>
            <a:r>
              <a:rPr lang="nl-NL" baseline="0" dirty="0" smtClean="0"/>
              <a:t> is in werkelijkheid 1 meter </a:t>
            </a:r>
          </a:p>
          <a:p>
            <a:r>
              <a:rPr lang="nl-NL" baseline="0" dirty="0" smtClean="0"/>
              <a:t>4 x 4 = 16 dus 17 m2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2</a:t>
            </a:r>
            <a:r>
              <a:rPr lang="nl-NL" baseline="0" dirty="0" smtClean="0"/>
              <a:t> mogelijkheden: 1: de oppervlakte van de badkamer berekenen (lx b) en de oppervlakte van het tegelpatroon hierdoor delen (45 cm x 30 cm) </a:t>
            </a:r>
          </a:p>
          <a:p>
            <a:r>
              <a:rPr lang="nl-NL" baseline="0" dirty="0" smtClean="0"/>
              <a:t>DENK EROM het ene is in MM het andere in CM dus gelijkmaken. Dan neem ik 4/6 deel van het totaal aantal tegels. (want het totaal is 6/6)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765BE-C7FA-4930-BD23-09E00C5EEB79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8FE0-C34F-443C-BC5B-CF1B1D6A1FBE}" type="datetimeFigureOut">
              <a:rPr lang="nl-NL" smtClean="0"/>
              <a:pPr/>
              <a:t>18-6-2017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F1AF7-75E2-462B-8353-9BF4E530B3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819400" y="457200"/>
            <a:ext cx="374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9: meten en meetkunde in de tuin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381000" y="1371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deze les gaan we kijken naar berekeningen in de tuin. </a:t>
            </a:r>
          </a:p>
          <a:p>
            <a:endParaRPr lang="nl-NL" dirty="0" smtClean="0"/>
          </a:p>
          <a:p>
            <a:r>
              <a:rPr lang="nl-NL" dirty="0" smtClean="0"/>
              <a:t>Doel van deze les: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Rekenen met pi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Het kunnen berekenen van de omtrek/oppervlakte en inhoud van een cilindervorm 	(vijver/zwembad) en vierkant (zandbak) 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worteltrekken (4 gelijke zijdes uit kunnen rekenen als je de oppervlakte weet)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Voorbeeldexamenopgaven kunnen maken waarbij je deze berekeningen nodig hebt. </a:t>
            </a:r>
          </a:p>
          <a:p>
            <a:endParaRPr lang="nl-NL" dirty="0"/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Voorbeeld examenvraag.</a:t>
            </a:r>
          </a:p>
          <a:p>
            <a:endParaRPr lang="nl-NL" dirty="0" smtClean="0"/>
          </a:p>
          <a:p>
            <a:r>
              <a:rPr lang="nl-NL" dirty="0" smtClean="0"/>
              <a:t>De volgende vraag over de tegels in een badkamer is ook toe te passen  als het </a:t>
            </a:r>
            <a:r>
              <a:rPr lang="nl-NL" smtClean="0"/>
              <a:t>gaat om tegels </a:t>
            </a:r>
            <a:r>
              <a:rPr lang="nl-NL" dirty="0" smtClean="0"/>
              <a:t>in een tuin.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0822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381000" y="5486400"/>
            <a:ext cx="4761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Deze verkoper biedt 120 bakstenen te koop aan. </a:t>
            </a:r>
          </a:p>
          <a:p>
            <a:r>
              <a:rPr lang="nl-NL" dirty="0" smtClean="0"/>
              <a:t>De oppervlakte van 1 baksteen is……..</a:t>
            </a:r>
          </a:p>
          <a:p>
            <a:r>
              <a:rPr lang="nl-NL" dirty="0" smtClean="0"/>
              <a:t>Klopt het dat zij 11m2 oppervlakte aan biedt?   </a:t>
            </a:r>
            <a:endParaRPr lang="nl-NL" dirty="0"/>
          </a:p>
        </p:txBody>
      </p:sp>
      <p:pic>
        <p:nvPicPr>
          <p:cNvPr id="1028" name="Picture 4" descr="Afbeeldingsresultaat voor afmetingen bakst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2686050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81600" y="228601"/>
            <a:ext cx="38045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EVEN HERHALEN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Omtrek tuin 	</a:t>
            </a:r>
            <a:r>
              <a:rPr lang="nl-NL" dirty="0" smtClean="0">
                <a:solidFill>
                  <a:srgbClr val="FF0000"/>
                </a:solidFill>
              </a:rPr>
              <a:t>2 x l + 2 x b </a:t>
            </a:r>
          </a:p>
          <a:p>
            <a:endParaRPr lang="nl-NL" dirty="0" smtClean="0"/>
          </a:p>
          <a:p>
            <a:r>
              <a:rPr lang="nl-NL" dirty="0" smtClean="0"/>
              <a:t>Oppervlakte tuin	</a:t>
            </a:r>
            <a:r>
              <a:rPr lang="nl-NL" dirty="0" smtClean="0">
                <a:solidFill>
                  <a:srgbClr val="FF0000"/>
                </a:solidFill>
              </a:rPr>
              <a:t>l x b </a:t>
            </a:r>
          </a:p>
          <a:p>
            <a:endParaRPr lang="nl-NL" dirty="0" smtClean="0"/>
          </a:p>
          <a:p>
            <a:r>
              <a:rPr lang="nl-NL" dirty="0" smtClean="0"/>
              <a:t>Omtrek cirkel 	</a:t>
            </a:r>
            <a:r>
              <a:rPr lang="nl-NL" dirty="0" smtClean="0">
                <a:solidFill>
                  <a:srgbClr val="FF0000"/>
                </a:solidFill>
              </a:rPr>
              <a:t>pi x 2 x </a:t>
            </a:r>
            <a:r>
              <a:rPr lang="nl-NL" dirty="0" smtClean="0">
                <a:solidFill>
                  <a:srgbClr val="FF0000"/>
                </a:solidFill>
              </a:rPr>
              <a:t>r  of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		</a:t>
            </a:r>
            <a:r>
              <a:rPr lang="nl-NL" dirty="0" smtClean="0">
                <a:solidFill>
                  <a:srgbClr val="FF0000"/>
                </a:solidFill>
              </a:rPr>
              <a:t>pi x d</a:t>
            </a:r>
          </a:p>
          <a:p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Oppervlakte cirkel 	</a:t>
            </a:r>
            <a:r>
              <a:rPr lang="nl-NL" dirty="0" smtClean="0">
                <a:solidFill>
                  <a:srgbClr val="FF0000"/>
                </a:solidFill>
              </a:rPr>
              <a:t>pi x r</a:t>
            </a:r>
            <a:r>
              <a:rPr lang="nl-NL" baseline="30000" dirty="0" smtClean="0">
                <a:solidFill>
                  <a:srgbClr val="FF0000"/>
                </a:solidFill>
              </a:rPr>
              <a:t>2</a:t>
            </a:r>
            <a:endParaRPr lang="nl-NL" dirty="0" smtClean="0">
              <a:solidFill>
                <a:srgbClr val="FF0000"/>
              </a:solidFill>
            </a:endParaRPr>
          </a:p>
          <a:p>
            <a:endParaRPr lang="nl-NL" dirty="0" smtClean="0"/>
          </a:p>
          <a:p>
            <a:r>
              <a:rPr lang="nl-NL" dirty="0" smtClean="0"/>
              <a:t>Inhoud cilinder 	</a:t>
            </a:r>
            <a:r>
              <a:rPr lang="nl-NL" dirty="0" err="1" smtClean="0">
                <a:solidFill>
                  <a:srgbClr val="FF0000"/>
                </a:solidFill>
              </a:rPr>
              <a:t>opp</a:t>
            </a:r>
            <a:r>
              <a:rPr lang="nl-NL" dirty="0" smtClean="0">
                <a:solidFill>
                  <a:srgbClr val="FF0000"/>
                </a:solidFill>
              </a:rPr>
              <a:t> cirkel x diepte </a:t>
            </a:r>
          </a:p>
          <a:p>
            <a:endParaRPr lang="nl-NL" dirty="0" smtClean="0"/>
          </a:p>
          <a:p>
            <a:r>
              <a:rPr lang="nl-NL" dirty="0" smtClean="0"/>
              <a:t>Inhoud plantenbak	</a:t>
            </a:r>
            <a:r>
              <a:rPr lang="nl-NL" dirty="0" err="1" smtClean="0">
                <a:solidFill>
                  <a:srgbClr val="FF0000"/>
                </a:solidFill>
              </a:rPr>
              <a:t>opp</a:t>
            </a:r>
            <a:r>
              <a:rPr lang="nl-NL" dirty="0" smtClean="0">
                <a:solidFill>
                  <a:srgbClr val="FF0000"/>
                </a:solidFill>
              </a:rPr>
              <a:t> bak x diepte </a:t>
            </a:r>
          </a:p>
          <a:p>
            <a:endParaRPr lang="nl-NL" dirty="0" smtClean="0"/>
          </a:p>
          <a:p>
            <a:r>
              <a:rPr lang="nl-NL" dirty="0" smtClean="0"/>
              <a:t>Inhoud tuin	</a:t>
            </a:r>
            <a:r>
              <a:rPr lang="nl-NL" dirty="0" err="1" smtClean="0">
                <a:solidFill>
                  <a:srgbClr val="FF0000"/>
                </a:solidFill>
              </a:rPr>
              <a:t>opp</a:t>
            </a:r>
            <a:r>
              <a:rPr lang="nl-NL" dirty="0" smtClean="0">
                <a:solidFill>
                  <a:srgbClr val="FF0000"/>
                </a:solidFill>
              </a:rPr>
              <a:t> tuin x diepte </a:t>
            </a:r>
            <a:endParaRPr lang="nl-NL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694115" cy="392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228600" y="46482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LET OP wanneer er een </a:t>
            </a:r>
            <a:r>
              <a:rPr lang="nl-NL" dirty="0" smtClean="0">
                <a:solidFill>
                  <a:srgbClr val="FF0000"/>
                </a:solidFill>
              </a:rPr>
              <a:t>rand om een cirkel </a:t>
            </a:r>
            <a:r>
              <a:rPr lang="nl-NL" dirty="0" smtClean="0"/>
              <a:t>zit:</a:t>
            </a:r>
          </a:p>
          <a:p>
            <a:endParaRPr lang="nl-NL" dirty="0" smtClean="0"/>
          </a:p>
          <a:p>
            <a:r>
              <a:rPr lang="nl-NL" dirty="0" smtClean="0"/>
              <a:t>De totale diameter van het HELE cirkeloppervlak = </a:t>
            </a:r>
          </a:p>
          <a:p>
            <a:r>
              <a:rPr lang="nl-NL" dirty="0" smtClean="0"/>
              <a:t>De blauwe kern + de rand links + de rand rechts</a:t>
            </a:r>
          </a:p>
          <a:p>
            <a:endParaRPr lang="nl-NL" dirty="0" smtClean="0"/>
          </a:p>
          <a:p>
            <a:r>
              <a:rPr lang="nl-NL" dirty="0" smtClean="0"/>
              <a:t>Uitrekenen cirkeloppervlak zonder rand?</a:t>
            </a:r>
          </a:p>
          <a:p>
            <a:r>
              <a:rPr lang="nl-NL" dirty="0" smtClean="0"/>
              <a:t>Bereken de totale oppervlakte van de cirkel – de oppervlakte van de blauwe kern  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62200" y="3886200"/>
            <a:ext cx="2388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de rand om de vijver is 0,5 m breed</a:t>
            </a:r>
            <a:endParaRPr lang="nl-NL" sz="1200" dirty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2133600" y="2743200"/>
            <a:ext cx="5334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524000" y="2590800"/>
            <a:ext cx="538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0,5 m</a:t>
            </a:r>
            <a:endParaRPr lang="nl-NL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85800" y="0"/>
            <a:ext cx="8305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FFC000"/>
                </a:solidFill>
              </a:rPr>
              <a:t>LET OP </a:t>
            </a:r>
          </a:p>
          <a:p>
            <a:r>
              <a:rPr lang="nl-NL" dirty="0" smtClean="0"/>
              <a:t>Voor </a:t>
            </a:r>
            <a:r>
              <a:rPr lang="nl-NL" dirty="0" smtClean="0">
                <a:solidFill>
                  <a:srgbClr val="FF0000"/>
                </a:solidFill>
              </a:rPr>
              <a:t>wortel berekeningen </a:t>
            </a:r>
            <a:r>
              <a:rPr lang="nl-NL" dirty="0" smtClean="0"/>
              <a:t>gebruik je de knop op je rekenmachine. </a:t>
            </a:r>
          </a:p>
          <a:p>
            <a:endParaRPr lang="nl-NL" dirty="0" smtClean="0"/>
          </a:p>
          <a:p>
            <a:r>
              <a:rPr lang="nl-NL" dirty="0" smtClean="0"/>
              <a:t>Als je de oppervlakte weet van een zandbak kun je door middel van worteltrekken de lengte van 1 zijde te weten komen </a:t>
            </a:r>
          </a:p>
          <a:p>
            <a:endParaRPr lang="nl-NL" dirty="0" smtClean="0"/>
          </a:p>
          <a:p>
            <a:r>
              <a:rPr lang="nl-NL" dirty="0" smtClean="0"/>
              <a:t>Is de oppervlakte van een </a:t>
            </a:r>
            <a:r>
              <a:rPr lang="nl-NL" dirty="0" smtClean="0">
                <a:solidFill>
                  <a:srgbClr val="FF0000"/>
                </a:solidFill>
              </a:rPr>
              <a:t>vierkante</a:t>
            </a:r>
            <a:r>
              <a:rPr lang="nl-NL" dirty="0" smtClean="0"/>
              <a:t> zandbak 6,25m</a:t>
            </a:r>
            <a:r>
              <a:rPr lang="nl-NL" baseline="30000" dirty="0" smtClean="0"/>
              <a:t>2</a:t>
            </a:r>
            <a:r>
              <a:rPr lang="nl-NL" dirty="0" smtClean="0"/>
              <a:t> dan is de lengte of breedte van de zandbak V 6,25 = </a:t>
            </a:r>
            <a:r>
              <a:rPr lang="nl-NL" dirty="0" smtClean="0"/>
              <a:t>2,5 (het wortelteken staat op je rekenmachine!)</a:t>
            </a:r>
            <a:endParaRPr lang="nl-NL" dirty="0" smtClean="0"/>
          </a:p>
          <a:p>
            <a:endParaRPr lang="nl-NL" dirty="0" smtClean="0"/>
          </a:p>
          <a:p>
            <a:r>
              <a:rPr lang="nl-NL" b="1" dirty="0" smtClean="0">
                <a:solidFill>
                  <a:srgbClr val="FFC000"/>
                </a:solidFill>
              </a:rPr>
              <a:t>LET OP </a:t>
            </a:r>
          </a:p>
          <a:p>
            <a:r>
              <a:rPr lang="nl-NL" dirty="0" smtClean="0"/>
              <a:t>Als je een formule hebt </a:t>
            </a:r>
            <a:r>
              <a:rPr lang="nl-NL" dirty="0" smtClean="0"/>
              <a:t>waar je niet alle gegevens voor weet……</a:t>
            </a:r>
          </a:p>
          <a:p>
            <a:r>
              <a:rPr lang="nl-NL" dirty="0" smtClean="0"/>
              <a:t>bijvoorbeeld </a:t>
            </a:r>
            <a:r>
              <a:rPr lang="nl-NL" dirty="0" smtClean="0"/>
              <a:t>die van inhoud:  </a:t>
            </a:r>
            <a:r>
              <a:rPr lang="nl-NL" dirty="0" smtClean="0"/>
              <a:t>Je weet alleen de inhoud en het oppervlak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Inhoud</a:t>
            </a:r>
            <a:r>
              <a:rPr lang="nl-NL" dirty="0" smtClean="0"/>
              <a:t> = </a:t>
            </a:r>
            <a:r>
              <a:rPr lang="nl-NL" dirty="0" smtClean="0">
                <a:solidFill>
                  <a:srgbClr val="0070C0"/>
                </a:solidFill>
              </a:rPr>
              <a:t>oppervlakte</a:t>
            </a:r>
            <a:r>
              <a:rPr lang="nl-NL" dirty="0" smtClean="0"/>
              <a:t> x </a:t>
            </a:r>
            <a:r>
              <a:rPr lang="nl-NL" dirty="0" smtClean="0">
                <a:solidFill>
                  <a:srgbClr val="00B050"/>
                </a:solidFill>
              </a:rPr>
              <a:t>diepte </a:t>
            </a:r>
          </a:p>
          <a:p>
            <a:r>
              <a:rPr lang="nl-NL" dirty="0" smtClean="0"/>
              <a:t>Dan kun je ook de diepte uitrekenen als de diepte wordt gevraagd. </a:t>
            </a:r>
            <a:r>
              <a:rPr lang="nl-NL" dirty="0" smtClean="0"/>
              <a:t>WANT </a:t>
            </a:r>
            <a:endParaRPr lang="nl-NL" dirty="0" smtClean="0"/>
          </a:p>
          <a:p>
            <a:r>
              <a:rPr lang="nl-NL" dirty="0" smtClean="0"/>
              <a:t>De inhoud van de vijver is </a:t>
            </a:r>
            <a:r>
              <a:rPr lang="nl-NL" dirty="0" smtClean="0">
                <a:solidFill>
                  <a:srgbClr val="FF0000"/>
                </a:solidFill>
              </a:rPr>
              <a:t>3694,5 liter </a:t>
            </a:r>
            <a:r>
              <a:rPr lang="nl-NL" dirty="0" smtClean="0">
                <a:solidFill>
                  <a:srgbClr val="FF0000"/>
                </a:solidFill>
              </a:rPr>
              <a:t>		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/>
              <a:t>De oppervlakte van de vijver is </a:t>
            </a:r>
            <a:r>
              <a:rPr lang="nl-NL" dirty="0" smtClean="0">
                <a:solidFill>
                  <a:srgbClr val="0070C0"/>
                </a:solidFill>
              </a:rPr>
              <a:t>615dm</a:t>
            </a:r>
            <a:r>
              <a:rPr lang="nl-NL" baseline="300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nl-NL" dirty="0" smtClean="0"/>
              <a:t>Hoe diep is de vijver? Maak van de liters eerst </a:t>
            </a:r>
            <a:r>
              <a:rPr lang="nl-NL" dirty="0" smtClean="0"/>
              <a:t>dm</a:t>
            </a:r>
            <a:r>
              <a:rPr lang="nl-NL" baseline="30000" dirty="0" smtClean="0"/>
              <a:t>3	</a:t>
            </a:r>
            <a:r>
              <a:rPr lang="nl-NL" dirty="0" smtClean="0">
                <a:solidFill>
                  <a:srgbClr val="FF0000"/>
                </a:solidFill>
              </a:rPr>
              <a:t> (= 3694,5 dm3).</a:t>
            </a:r>
            <a:endParaRPr lang="nl-NL" dirty="0" smtClean="0"/>
          </a:p>
          <a:p>
            <a:endParaRPr lang="nl-NL" dirty="0" smtClean="0">
              <a:solidFill>
                <a:srgbClr val="00B050"/>
              </a:solidFill>
            </a:endParaRPr>
          </a:p>
          <a:p>
            <a:r>
              <a:rPr lang="nl-NL" dirty="0" smtClean="0"/>
              <a:t>Denk </a:t>
            </a:r>
            <a:r>
              <a:rPr lang="nl-NL" dirty="0" smtClean="0"/>
              <a:t>dan bij het invullen aan </a:t>
            </a:r>
            <a:r>
              <a:rPr lang="nl-NL" dirty="0" smtClean="0"/>
              <a:t>een eenvoudige </a:t>
            </a:r>
            <a:r>
              <a:rPr lang="nl-NL" dirty="0" smtClean="0"/>
              <a:t>som om achter de berekening te komen. </a:t>
            </a:r>
            <a:endParaRPr lang="nl-NL" dirty="0" smtClean="0"/>
          </a:p>
          <a:p>
            <a:r>
              <a:rPr lang="nl-NL" dirty="0" smtClean="0"/>
              <a:t>6 = 3 x ? 	Wat komt er op het vraagteken? </a:t>
            </a:r>
          </a:p>
          <a:p>
            <a:r>
              <a:rPr lang="nl-NL" dirty="0" smtClean="0"/>
              <a:t>6: 3 = 2	Op het vraagteken komt dus 2 te staan. </a:t>
            </a:r>
            <a:endParaRPr lang="nl-NL" dirty="0" smtClean="0"/>
          </a:p>
          <a:p>
            <a:r>
              <a:rPr lang="nl-NL" dirty="0" smtClean="0"/>
              <a:t>Doe </a:t>
            </a:r>
            <a:r>
              <a:rPr lang="nl-NL" dirty="0" smtClean="0"/>
              <a:t>dit ook met de getallen die de som je geeft. </a:t>
            </a:r>
          </a:p>
          <a:p>
            <a:r>
              <a:rPr lang="nl-NL" dirty="0" smtClean="0"/>
              <a:t>Dan </a:t>
            </a:r>
            <a:r>
              <a:rPr lang="nl-NL" dirty="0" smtClean="0"/>
              <a:t>inhoud = oppervlakte x diepte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3694,5</a:t>
            </a:r>
            <a:r>
              <a:rPr lang="nl-NL" dirty="0" smtClean="0"/>
              <a:t> = </a:t>
            </a:r>
            <a:r>
              <a:rPr lang="nl-NL" dirty="0" smtClean="0">
                <a:solidFill>
                  <a:srgbClr val="0070C0"/>
                </a:solidFill>
              </a:rPr>
              <a:t>615</a:t>
            </a:r>
            <a:r>
              <a:rPr lang="nl-NL" dirty="0" smtClean="0"/>
              <a:t> x </a:t>
            </a:r>
            <a:r>
              <a:rPr lang="nl-NL" dirty="0" smtClean="0">
                <a:solidFill>
                  <a:srgbClr val="00B050"/>
                </a:solidFill>
              </a:rPr>
              <a:t>?</a:t>
            </a:r>
            <a:r>
              <a:rPr lang="nl-NL" dirty="0" smtClean="0"/>
              <a:t> 	</a:t>
            </a:r>
            <a:r>
              <a:rPr lang="nl-NL" dirty="0" smtClean="0">
                <a:solidFill>
                  <a:srgbClr val="FF0000"/>
                </a:solidFill>
              </a:rPr>
              <a:t>3694,5</a:t>
            </a:r>
            <a:r>
              <a:rPr lang="nl-NL" dirty="0" smtClean="0"/>
              <a:t> : </a:t>
            </a:r>
            <a:r>
              <a:rPr lang="nl-NL" dirty="0" smtClean="0">
                <a:solidFill>
                  <a:srgbClr val="0070C0"/>
                </a:solidFill>
              </a:rPr>
              <a:t>615</a:t>
            </a:r>
            <a:r>
              <a:rPr lang="nl-NL" dirty="0" smtClean="0"/>
              <a:t> = </a:t>
            </a:r>
            <a:r>
              <a:rPr lang="nl-NL" dirty="0" smtClean="0">
                <a:solidFill>
                  <a:srgbClr val="00B050"/>
                </a:solidFill>
              </a:rPr>
              <a:t>6 dm </a:t>
            </a:r>
            <a:r>
              <a:rPr lang="nl-NL" dirty="0" smtClean="0"/>
              <a:t>diep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1w0405vbq8usz.cloudfront.net/assets/p3mbo-yPub-l_rekenblokken_meten_en_meetkunde-RB_3F_MM_les9_scherm1_1.png?Policy=eyJTdGF0ZW1lbnQiOlt7IlJlc291cmNlIjoiKi9hc3NldHMvKioiLCJDb25kaXRpb24iOnsiRGF0ZUxlc3NUaGFuIjp7IkFXUzpFcG9jaFRpbWUiOjE0NjAyMDYwNDh9fX1dfQ__&amp;Signature=oQqXS6GA0Q0EJlkIwBO5xox-22in6pgskQHDlWS8MBC0ucEIip94eSnccjOiRsh-RqIb-mWJjlb8RCjQEGOimZP4OIudy5GxaGCD7Ys4z0t008VZDbQkskeIOTyIzJeHaBGR0edsm93AFaDtxGGJ%7E1TKmfqVG-QJVGKIX4F6pRznisFowEkXAWhF2z0yR%7Eb8KYXeOax3em0jlmwXGAzE2uvwQAbWnOemzHNpkgQ5zJv6F0RThFq0T2d0GiRa8Itn1KoCyPqetxc7BENXkWf2jKXfI5F9sGADKymgbX0EDS0C4hEsU4eL2Lt4AtYxzNa2OofyNRYbmxgQCyhYx9vFRg__&amp;Key-Pair-Id=APKAJMTNCV4A3PHG3Q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4648200" cy="4285061"/>
          </a:xfrm>
          <a:prstGeom prst="rect">
            <a:avLst/>
          </a:prstGeom>
          <a:noFill/>
        </p:spPr>
      </p:pic>
      <p:pic>
        <p:nvPicPr>
          <p:cNvPr id="5124" name="Picture 4" descr="https://d1w0405vbq8usz.cloudfront.net/assets/p3mbo-yPub-l_rekenblokken_meten_en_meetkunde-RB_3F_MM_les9_scherm1_2_V2.png?Policy=eyJTdGF0ZW1lbnQiOlt7IlJlc291cmNlIjoiKi9hc3NldHMvKioiLCJDb25kaXRpb24iOnsiRGF0ZUxlc3NUaGFuIjp7IkFXUzpFcG9jaFRpbWUiOjE0NjAyMDYwNDh9fX1dfQ__&amp;Signature=oQqXS6GA0Q0EJlkIwBO5xox-22in6pgskQHDlWS8MBC0ucEIip94eSnccjOiRsh-RqIb-mWJjlb8RCjQEGOimZP4OIudy5GxaGCD7Ys4z0t008VZDbQkskeIOTyIzJeHaBGR0edsm93AFaDtxGGJ%7E1TKmfqVG-QJVGKIX4F6pRznisFowEkXAWhF2z0yR%7Eb8KYXeOax3em0jlmwXGAzE2uvwQAbWnOemzHNpkgQ5zJv6F0RThFq0T2d0GiRa8Itn1KoCyPqetxc7BENXkWf2jKXfI5F9sGADKymgbX0EDS0C4hEsU4eL2Lt4AtYxzNa2OofyNRYbmxgQCyhYx9vFRg__&amp;Key-Pair-Id=APKAJMTNCV4A3PHG3Q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495800"/>
            <a:ext cx="2133600" cy="1962913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533400" y="381000"/>
            <a:ext cx="76267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de omtrek van de tuin? </a:t>
            </a:r>
          </a:p>
          <a:p>
            <a:r>
              <a:rPr lang="nl-NL" dirty="0" smtClean="0"/>
              <a:t>Wat is de totale oppervlakte van de tuin? </a:t>
            </a:r>
          </a:p>
          <a:p>
            <a:r>
              <a:rPr lang="nl-NL" dirty="0" smtClean="0"/>
              <a:t>Wat is de oppervlakte van het gras? Onder de vijver en het grind ligt GEEN gras.</a:t>
            </a:r>
          </a:p>
          <a:p>
            <a:endParaRPr lang="nl-NL" dirty="0" smtClean="0"/>
          </a:p>
          <a:p>
            <a:r>
              <a:rPr lang="nl-NL" dirty="0" smtClean="0"/>
              <a:t>Hoe bereken je de totale oppervlakte van de vijver met grindrand? </a:t>
            </a:r>
          </a:p>
          <a:p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362200"/>
            <a:ext cx="3343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219200" y="1981200"/>
          <a:ext cx="6096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Omtrek tuin = l </a:t>
                      </a:r>
                      <a:r>
                        <a:rPr lang="nl-NL" baseline="0" dirty="0" smtClean="0"/>
                        <a:t>+ </a:t>
                      </a:r>
                      <a:r>
                        <a:rPr lang="nl-NL" baseline="0" dirty="0" smtClean="0"/>
                        <a:t>b + l + b = 10,4 + 9,3 + 10,4 + 9,3 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aseline="0" dirty="0" smtClean="0"/>
                        <a:t>Oppervlakte tuin = l x b = 10,4 x 9,3 = 96,72 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</a:p>
                    <a:p>
                      <a:endParaRPr lang="nl-NL" baseline="0" dirty="0" smtClean="0"/>
                    </a:p>
                    <a:p>
                      <a:r>
                        <a:rPr lang="nl-NL" baseline="0" dirty="0" smtClean="0"/>
                        <a:t>De diameter van de vijver is 0,3 + 2,8 + 0,3 want de grindrand ligt aan beide kanten van de vijver.  = 3,4 : 2 = 1,7m</a:t>
                      </a:r>
                    </a:p>
                    <a:p>
                      <a:endParaRPr lang="nl-NL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err="1" smtClean="0"/>
                        <a:t>Opp</a:t>
                      </a:r>
                      <a:r>
                        <a:rPr lang="nl-NL" baseline="0" dirty="0" smtClean="0"/>
                        <a:t> vijver + grindrand = pi x r2 = pi x 1,7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 </a:t>
                      </a:r>
                      <a:r>
                        <a:rPr lang="nl-NL" baseline="0" dirty="0" smtClean="0"/>
                        <a:t>=9,07….=9,1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baseline="30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De oppervlakte van de tuin zonder de vijver met grindrand is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aseline="0" dirty="0" smtClean="0"/>
                        <a:t>96,72 – 9,1 = 87,62 </a:t>
                      </a:r>
                      <a:r>
                        <a:rPr lang="nl-NL" dirty="0" smtClean="0"/>
                        <a:t>m</a:t>
                      </a:r>
                      <a:r>
                        <a:rPr lang="nl-NL" baseline="30000" dirty="0" smtClean="0"/>
                        <a:t>2</a:t>
                      </a:r>
                      <a:endParaRPr lang="nl-NL" baseline="0" dirty="0" smtClean="0"/>
                    </a:p>
                    <a:p>
                      <a:endParaRPr lang="nl-NL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399"/>
            <a:ext cx="4694115" cy="392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295400" y="228600"/>
            <a:ext cx="20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Voorbeeldsom les 9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28600" y="609600"/>
            <a:ext cx="3886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Hiernaast zie je de plattegrond van een nieuwe tuin. </a:t>
            </a:r>
          </a:p>
          <a:p>
            <a:r>
              <a:rPr lang="nl-NL" dirty="0" smtClean="0"/>
              <a:t>Om de vijver komt een rand grind van 1 meter breed.</a:t>
            </a:r>
          </a:p>
          <a:p>
            <a:r>
              <a:rPr lang="nl-NL" dirty="0" smtClean="0"/>
              <a:t>Langs de buitenrand van het grind komt een hekje. </a:t>
            </a:r>
          </a:p>
          <a:p>
            <a:endParaRPr lang="nl-NL" dirty="0" smtClean="0"/>
          </a:p>
          <a:p>
            <a:r>
              <a:rPr lang="nl-NL" dirty="0" smtClean="0"/>
              <a:t>Hoe bereken je de oppervlakte van het bruine terras zonder de plantenbak?</a:t>
            </a:r>
          </a:p>
          <a:p>
            <a:r>
              <a:rPr lang="nl-NL" dirty="0" smtClean="0"/>
              <a:t>Oppervlakte plantenbak = 4,84m</a:t>
            </a:r>
            <a:r>
              <a:rPr lang="nl-NL" baseline="30000" dirty="0" smtClean="0"/>
              <a:t>2</a:t>
            </a:r>
          </a:p>
          <a:p>
            <a:r>
              <a:rPr lang="nl-NL" dirty="0" smtClean="0"/>
              <a:t>inhoud plantenbak = 1,21m</a:t>
            </a:r>
            <a:r>
              <a:rPr lang="nl-NL" baseline="30000" dirty="0" smtClean="0"/>
              <a:t>3</a:t>
            </a:r>
            <a:endParaRPr lang="nl-NL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5257800" cy="26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191000"/>
            <a:ext cx="3343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SL9747~1.HOF\AppData\Local\Temp\x10sctmp10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4092"/>
            <a:ext cx="3505200" cy="48672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C:\Users\SL9747~1.HOF\AppData\Local\Temp\x10sctmp1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763" y="0"/>
            <a:ext cx="6365238" cy="46531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:\Users\SL9747~1.HOF\AppData\Local\Temp\x10sctmp10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211960" cy="5855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7105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4876800" cy="405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952999"/>
            <a:ext cx="5943600" cy="126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"/>
            <a:ext cx="22063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6172200" y="990600"/>
            <a:ext cx="265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Examenopgave 2015-2016</a:t>
            </a: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381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de toets </a:t>
            </a:r>
          </a:p>
          <a:p>
            <a:r>
              <a:rPr lang="nl-NL" dirty="0" smtClean="0"/>
              <a:t> les 1:	</a:t>
            </a:r>
            <a:r>
              <a:rPr lang="nl-NL" dirty="0" err="1" smtClean="0"/>
              <a:t>eifeltoren</a:t>
            </a:r>
            <a:endParaRPr lang="nl-NL" dirty="0" smtClean="0"/>
          </a:p>
          <a:p>
            <a:r>
              <a:rPr lang="nl-NL" dirty="0" smtClean="0"/>
              <a:t>Les 2:	vliegreis met tijdsverschil</a:t>
            </a:r>
          </a:p>
          <a:p>
            <a:r>
              <a:rPr lang="nl-NL" dirty="0" smtClean="0"/>
              <a:t>Les 3: 	omtrek oppervlakte en inhoud van een zwembad</a:t>
            </a:r>
          </a:p>
          <a:p>
            <a:r>
              <a:rPr lang="nl-NL" dirty="0" smtClean="0"/>
              <a:t>	omtrek oppervlakte in houd van een aquarium </a:t>
            </a:r>
          </a:p>
          <a:p>
            <a:r>
              <a:rPr lang="nl-NL" dirty="0" smtClean="0"/>
              <a:t>	(hoeveel liter kan er in?)</a:t>
            </a:r>
          </a:p>
          <a:p>
            <a:r>
              <a:rPr lang="nl-NL" dirty="0" smtClean="0"/>
              <a:t>Les 4: 	gemiddelde snelheid in m/s</a:t>
            </a:r>
          </a:p>
          <a:p>
            <a:r>
              <a:rPr lang="nl-NL" dirty="0" smtClean="0"/>
              <a:t>Les 6: 	zie onder.</a:t>
            </a:r>
          </a:p>
          <a:p>
            <a:r>
              <a:rPr lang="nl-NL" dirty="0" smtClean="0"/>
              <a:t>Les 7:	hoeveel vitamine tabletten je moet bestellen voor je  2 honden</a:t>
            </a:r>
          </a:p>
          <a:p>
            <a:r>
              <a:rPr lang="nl-NL" dirty="0" smtClean="0"/>
              <a:t>Les 8:	tegels en verf voor je badkamer</a:t>
            </a:r>
          </a:p>
          <a:p>
            <a:r>
              <a:rPr lang="nl-NL" dirty="0" smtClean="0"/>
              <a:t>Les 9:	tuin met zandbak en vijver </a:t>
            </a:r>
          </a:p>
          <a:p>
            <a:endParaRPr lang="nl-NL" dirty="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533400" y="4343400"/>
          <a:ext cx="3286760" cy="440690"/>
        </p:xfrm>
        <a:graphic>
          <a:graphicData uri="http://schemas.openxmlformats.org/drawingml/2006/table">
            <a:tbl>
              <a:tblPr/>
              <a:tblGrid>
                <a:gridCol w="2362200"/>
                <a:gridCol w="924560"/>
              </a:tblGrid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Afstand van Stavoren naar </a:t>
                      </a:r>
                      <a:r>
                        <a:rPr lang="nl-NL" sz="1000" dirty="0" err="1">
                          <a:latin typeface="Calibri"/>
                          <a:ea typeface="Calibri"/>
                          <a:cs typeface="Times New Roman"/>
                        </a:rPr>
                        <a:t>Enkhuizen</a:t>
                      </a: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nl-NL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l-NL" sz="1000" dirty="0" smtClean="0">
                          <a:latin typeface="Calibri"/>
                          <a:ea typeface="Calibri"/>
                          <a:cs typeface="Times New Roman"/>
                        </a:rPr>
                        <a:t>zeemijl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790"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>
                          <a:latin typeface="Calibri"/>
                          <a:ea typeface="Calibri"/>
                          <a:cs typeface="Times New Roman"/>
                        </a:rPr>
                        <a:t>1 zeemijl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80"/>
                        </a:spcBef>
                        <a:spcAft>
                          <a:spcPts val="210"/>
                        </a:spcAft>
                      </a:pPr>
                      <a:r>
                        <a:rPr lang="nl-NL" sz="1000" dirty="0">
                          <a:latin typeface="Calibri"/>
                          <a:ea typeface="Calibri"/>
                          <a:cs typeface="Times New Roman"/>
                        </a:rPr>
                        <a:t>1852 meter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114800" y="4343400"/>
            <a:ext cx="2778125" cy="11336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Wat moet je gemiddelde snelheid per uur zijn als je om </a:t>
            </a:r>
            <a:r>
              <a:rPr lang="en-US" sz="1100" noProof="1" smtClean="0">
                <a:latin typeface="Calibri" pitchFamily="34" charset="0"/>
                <a:cs typeface="Arial" pitchFamily="34" charset="0"/>
              </a:rPr>
              <a:t>19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:30 in Enkhuizen aan wilt komen?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100" noProof="1" smtClean="0">
                <a:latin typeface="Calibri" pitchFamily="34" charset="0"/>
                <a:cs typeface="Arial" pitchFamily="34" charset="0"/>
              </a:rPr>
              <a:t>….km/u</a:t>
            </a:r>
            <a:r>
              <a:rPr kumimoji="0" lang="en-US" sz="11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3725362"/>
            <a:ext cx="6934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 de vakantie vaar je met de boot van je ouders van Stavoren naar </a:t>
            </a:r>
            <a:r>
              <a:rPr kumimoji="0" lang="nl-NL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Enkhuizen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 Je vertrekt om 15:30.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Rond af op 1 decimaal.</a:t>
            </a: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25712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3657601" y="533400"/>
            <a:ext cx="548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Je hebt een schets van je slaapkamer op ruitjespapier gemaakt. Wat is ongeveer de oppervlakte van je slaapkamer?</a:t>
            </a:r>
          </a:p>
          <a:p>
            <a:r>
              <a:rPr lang="nl-NL" dirty="0" smtClean="0"/>
              <a:t>A:	4 meter</a:t>
            </a:r>
          </a:p>
          <a:p>
            <a:r>
              <a:rPr lang="nl-NL" dirty="0" smtClean="0"/>
              <a:t>B 	8 meter</a:t>
            </a:r>
          </a:p>
          <a:p>
            <a:r>
              <a:rPr lang="nl-NL" dirty="0" smtClean="0"/>
              <a:t>C:	13 meter</a:t>
            </a:r>
          </a:p>
          <a:p>
            <a:r>
              <a:rPr lang="nl-NL" dirty="0" smtClean="0"/>
              <a:t>D:	17 meter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651</Words>
  <Application>Microsoft Office PowerPoint</Application>
  <PresentationFormat>Diavoorstelling (4:3)</PresentationFormat>
  <Paragraphs>117</Paragraphs>
  <Slides>12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78</cp:revision>
  <dcterms:created xsi:type="dcterms:W3CDTF">2016-04-09T11:12:27Z</dcterms:created>
  <dcterms:modified xsi:type="dcterms:W3CDTF">2017-06-18T17:41:08Z</dcterms:modified>
</cp:coreProperties>
</file>